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  <p:sldMasterId id="2147484114" r:id="rId2"/>
  </p:sldMasterIdLst>
  <p:notesMasterIdLst>
    <p:notesMasterId r:id="rId6"/>
  </p:notesMasterIdLst>
  <p:handoutMasterIdLst>
    <p:handoutMasterId r:id="rId7"/>
  </p:handoutMasterIdLst>
  <p:sldIdLst>
    <p:sldId id="1430" r:id="rId3"/>
    <p:sldId id="1521" r:id="rId4"/>
    <p:sldId id="1522" r:id="rId5"/>
  </p:sldIdLst>
  <p:sldSz cx="9144000" cy="6858000" type="screen4x3"/>
  <p:notesSz cx="6797675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1pPr>
    <a:lvl2pPr marL="456877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2pPr>
    <a:lvl3pPr marL="913755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3pPr>
    <a:lvl4pPr marL="1370632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4pPr>
    <a:lvl5pPr marL="182751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5pPr>
    <a:lvl6pPr marL="2284386" algn="l" defTabSz="913755" rtl="0" eaLnBrk="1" latinLnBrk="0" hangingPunct="1"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6pPr>
    <a:lvl7pPr marL="2741264" algn="l" defTabSz="913755" rtl="0" eaLnBrk="1" latinLnBrk="0" hangingPunct="1"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7pPr>
    <a:lvl8pPr marL="3198142" algn="l" defTabSz="913755" rtl="0" eaLnBrk="1" latinLnBrk="0" hangingPunct="1"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8pPr>
    <a:lvl9pPr marL="3655018" algn="l" defTabSz="913755" rtl="0" eaLnBrk="1" latinLnBrk="0" hangingPunct="1">
      <a:defRPr kumimoji="1" sz="2400" kern="1200">
        <a:solidFill>
          <a:schemeClr val="tx1"/>
        </a:solidFill>
        <a:latin typeface="Calibri" charset="0"/>
        <a:ea typeface="新細明體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3366FF"/>
    <a:srgbClr val="66FFCC"/>
    <a:srgbClr val="FF00FF"/>
    <a:srgbClr val="CCFFFF"/>
    <a:srgbClr val="808000"/>
    <a:srgbClr val="CC0066"/>
    <a:srgbClr val="77777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3" autoAdjust="0"/>
    <p:restoredTop sz="99691" autoAdjust="0"/>
  </p:normalViewPr>
  <p:slideViewPr>
    <p:cSldViewPr>
      <p:cViewPr varScale="1">
        <p:scale>
          <a:sx n="50" d="100"/>
          <a:sy n="50" d="100"/>
        </p:scale>
        <p:origin x="808" y="-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275FDFA-8B1B-8C48-84D8-122FC4CB8507}" type="datetimeFigureOut">
              <a:rPr lang="zh-TW" altLang="en-US"/>
              <a:pPr>
                <a:defRPr/>
              </a:pPr>
              <a:t>2017/10/30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F1195EF-706E-4843-90C1-50C04EA667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77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705"/>
            <a:ext cx="5438775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218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0218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3AC466E-D787-974A-8110-B560B543EA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155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6877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375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0632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751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4386" algn="l" defTabSz="913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64" algn="l" defTabSz="913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42" algn="l" defTabSz="913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18" algn="l" defTabSz="9137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8" indent="0" algn="ctr">
              <a:buNone/>
              <a:defRPr/>
            </a:lvl2pPr>
            <a:lvl3pPr marL="913916" indent="0" algn="ctr">
              <a:buNone/>
              <a:defRPr/>
            </a:lvl3pPr>
            <a:lvl4pPr marL="1370874" indent="0" algn="ctr">
              <a:buNone/>
              <a:defRPr/>
            </a:lvl4pPr>
            <a:lvl5pPr marL="1827832" indent="0" algn="ctr">
              <a:buNone/>
              <a:defRPr/>
            </a:lvl5pPr>
            <a:lvl6pPr marL="2284789" indent="0" algn="ctr">
              <a:buNone/>
              <a:defRPr/>
            </a:lvl6pPr>
            <a:lvl7pPr marL="2741748" indent="0" algn="ctr">
              <a:buNone/>
              <a:defRPr/>
            </a:lvl7pPr>
            <a:lvl8pPr marL="3198706" indent="0" algn="ctr">
              <a:buNone/>
              <a:defRPr/>
            </a:lvl8pPr>
            <a:lvl9pPr marL="365566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1710-74EF-43F9-AF83-BFF5170D5D35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6BC4-A9B0-4948-BD69-652694D24502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79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992F4-89A4-4E65-AC3E-FFCFC2E799CF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1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C8BA-35C8-4D9A-81E7-16727C73AF8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4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84315"/>
            <a:ext cx="8229600" cy="464185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93B1-4667-4B14-A120-33777F581F1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4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BBAE3-A01F-4FF6-96FD-C3EF8EEB92F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1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1120-D953-4DD7-A227-11AD61532661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9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 userDrawn="1"/>
        </p:nvSpPr>
        <p:spPr bwMode="auto">
          <a:xfrm>
            <a:off x="179391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92" tIns="45696" rIns="91392" bIns="45696" anchor="ctr"/>
          <a:lstStyle/>
          <a:p>
            <a:pPr>
              <a:defRPr/>
            </a:pPr>
            <a:endParaRPr kumimoji="0" lang="zh-TW" altLang="en-US" sz="1800" dirty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8283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 userDrawn="1"/>
        </p:nvSpPr>
        <p:spPr bwMode="auto">
          <a:xfrm>
            <a:off x="179392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76" tIns="45688" rIns="91376" bIns="45688" anchor="ctr"/>
          <a:lstStyle/>
          <a:p>
            <a:pPr>
              <a:defRPr/>
            </a:pPr>
            <a:endParaRPr kumimoji="0" lang="zh-TW" altLang="en-US" sz="180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822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8" indent="0" algn="ctr">
              <a:buNone/>
              <a:defRPr/>
            </a:lvl2pPr>
            <a:lvl3pPr marL="913916" indent="0" algn="ctr">
              <a:buNone/>
              <a:defRPr/>
            </a:lvl3pPr>
            <a:lvl4pPr marL="1370874" indent="0" algn="ctr">
              <a:buNone/>
              <a:defRPr/>
            </a:lvl4pPr>
            <a:lvl5pPr marL="1827832" indent="0" algn="ctr">
              <a:buNone/>
              <a:defRPr/>
            </a:lvl5pPr>
            <a:lvl6pPr marL="2284789" indent="0" algn="ctr">
              <a:buNone/>
              <a:defRPr/>
            </a:lvl6pPr>
            <a:lvl7pPr marL="2741748" indent="0" algn="ctr">
              <a:buNone/>
              <a:defRPr/>
            </a:lvl7pPr>
            <a:lvl8pPr marL="3198706" indent="0" algn="ctr">
              <a:buNone/>
              <a:defRPr/>
            </a:lvl8pPr>
            <a:lvl9pPr marL="365566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1710-74EF-43F9-AF83-BFF5170D5D35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4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A6B2-8378-4855-8E56-6F001C0F0D5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7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A6B2-8378-4855-8E56-6F001C0F0D5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30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8" indent="0">
              <a:buNone/>
              <a:defRPr sz="1800"/>
            </a:lvl2pPr>
            <a:lvl3pPr marL="913916" indent="0">
              <a:buNone/>
              <a:defRPr sz="1600"/>
            </a:lvl3pPr>
            <a:lvl4pPr marL="1370874" indent="0">
              <a:buNone/>
              <a:defRPr sz="1400"/>
            </a:lvl4pPr>
            <a:lvl5pPr marL="1827832" indent="0">
              <a:buNone/>
              <a:defRPr sz="1400"/>
            </a:lvl5pPr>
            <a:lvl6pPr marL="2284789" indent="0">
              <a:buNone/>
              <a:defRPr sz="1400"/>
            </a:lvl6pPr>
            <a:lvl7pPr marL="2741748" indent="0">
              <a:buNone/>
              <a:defRPr sz="1400"/>
            </a:lvl7pPr>
            <a:lvl8pPr marL="3198706" indent="0">
              <a:buNone/>
              <a:defRPr sz="1400"/>
            </a:lvl8pPr>
            <a:lvl9pPr marL="365566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1A831-F2A3-4754-9613-FF54165A591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1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F6A8F-5D5D-49FE-9BDB-00216458CB0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83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5C9A-DB4C-4A12-AD4A-A7D5F21CD5F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1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6EC62-D881-4D0D-BAB4-6D11B614FB9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5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6B57E-DA1A-4261-96A6-E6ED7CD111AB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5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FE94-D44B-4446-BBED-88A5783CE19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53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559EB-8D5B-4000-9AE7-5C9576403F45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3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6BC4-A9B0-4948-BD69-652694D24502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5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992F4-89A4-4E65-AC3E-FFCFC2E799CF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2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C8BA-35C8-4D9A-81E7-16727C73AF8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5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8" indent="0">
              <a:buNone/>
              <a:defRPr sz="1800"/>
            </a:lvl2pPr>
            <a:lvl3pPr marL="913916" indent="0">
              <a:buNone/>
              <a:defRPr sz="1600"/>
            </a:lvl3pPr>
            <a:lvl4pPr marL="1370874" indent="0">
              <a:buNone/>
              <a:defRPr sz="1400"/>
            </a:lvl4pPr>
            <a:lvl5pPr marL="1827832" indent="0">
              <a:buNone/>
              <a:defRPr sz="1400"/>
            </a:lvl5pPr>
            <a:lvl6pPr marL="2284789" indent="0">
              <a:buNone/>
              <a:defRPr sz="1400"/>
            </a:lvl6pPr>
            <a:lvl7pPr marL="2741748" indent="0">
              <a:buNone/>
              <a:defRPr sz="1400"/>
            </a:lvl7pPr>
            <a:lvl8pPr marL="3198706" indent="0">
              <a:buNone/>
              <a:defRPr sz="1400"/>
            </a:lvl8pPr>
            <a:lvl9pPr marL="3655663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1A831-F2A3-4754-9613-FF54165A591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39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484315"/>
            <a:ext cx="8229600" cy="464185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793B1-4667-4B14-A120-33777F581F1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50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4316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881441"/>
            <a:ext cx="4038600" cy="224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BBAE3-A01F-4FF6-96FD-C3EF8EEB92F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1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5178"/>
            <a:ext cx="8229600" cy="5762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1120-D953-4DD7-A227-11AD61532661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0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 userDrawn="1"/>
        </p:nvSpPr>
        <p:spPr bwMode="auto">
          <a:xfrm>
            <a:off x="179391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92" tIns="45696" rIns="91392" bIns="45696" anchor="ctr"/>
          <a:lstStyle/>
          <a:p>
            <a:pPr>
              <a:defRPr/>
            </a:pPr>
            <a:endParaRPr kumimoji="0" lang="zh-TW" altLang="en-US" sz="1800" dirty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387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 userDrawn="1"/>
        </p:nvSpPr>
        <p:spPr bwMode="auto">
          <a:xfrm>
            <a:off x="179392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none" lIns="91376" tIns="45688" rIns="91376" bIns="45688" anchor="ctr"/>
          <a:lstStyle/>
          <a:p>
            <a:pPr>
              <a:defRPr/>
            </a:pPr>
            <a:endParaRPr kumimoji="0" lang="zh-TW" altLang="en-US" sz="180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0620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5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F6A8F-5D5D-49FE-9BDB-00216458CB0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4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6" indent="0">
              <a:buNone/>
              <a:defRPr sz="1800" b="1"/>
            </a:lvl3pPr>
            <a:lvl4pPr marL="1370874" indent="0">
              <a:buNone/>
              <a:defRPr sz="1600" b="1"/>
            </a:lvl4pPr>
            <a:lvl5pPr marL="1827832" indent="0">
              <a:buNone/>
              <a:defRPr sz="1600" b="1"/>
            </a:lvl5pPr>
            <a:lvl6pPr marL="2284789" indent="0">
              <a:buNone/>
              <a:defRPr sz="1600" b="1"/>
            </a:lvl6pPr>
            <a:lvl7pPr marL="2741748" indent="0">
              <a:buNone/>
              <a:defRPr sz="1600" b="1"/>
            </a:lvl7pPr>
            <a:lvl8pPr marL="3198706" indent="0">
              <a:buNone/>
              <a:defRPr sz="1600" b="1"/>
            </a:lvl8pPr>
            <a:lvl9pPr marL="365566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5C9A-DB4C-4A12-AD4A-A7D5F21CD5F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9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6EC62-D881-4D0D-BAB4-6D11B614FB99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4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6B57E-DA1A-4261-96A6-E6ED7CD111AB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2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FE94-D44B-4446-BBED-88A5783CE190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8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6" indent="0">
              <a:buNone/>
              <a:defRPr sz="2400"/>
            </a:lvl3pPr>
            <a:lvl4pPr marL="1370874" indent="0">
              <a:buNone/>
              <a:defRPr sz="2000"/>
            </a:lvl4pPr>
            <a:lvl5pPr marL="1827832" indent="0">
              <a:buNone/>
              <a:defRPr sz="2000"/>
            </a:lvl5pPr>
            <a:lvl6pPr marL="2284789" indent="0">
              <a:buNone/>
              <a:defRPr sz="2000"/>
            </a:lvl6pPr>
            <a:lvl7pPr marL="2741748" indent="0">
              <a:buNone/>
              <a:defRPr sz="2000"/>
            </a:lvl7pPr>
            <a:lvl8pPr marL="3198706" indent="0">
              <a:buNone/>
              <a:defRPr sz="2000"/>
            </a:lvl8pPr>
            <a:lvl9pPr marL="3655663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6" indent="0">
              <a:buNone/>
              <a:defRPr sz="1000"/>
            </a:lvl3pPr>
            <a:lvl4pPr marL="1370874" indent="0">
              <a:buNone/>
              <a:defRPr sz="900"/>
            </a:lvl4pPr>
            <a:lvl5pPr marL="1827832" indent="0">
              <a:buNone/>
              <a:defRPr sz="900"/>
            </a:lvl5pPr>
            <a:lvl6pPr marL="2284789" indent="0">
              <a:buNone/>
              <a:defRPr sz="900"/>
            </a:lvl6pPr>
            <a:lvl7pPr marL="2741748" indent="0">
              <a:buNone/>
              <a:defRPr sz="900"/>
            </a:lvl7pPr>
            <a:lvl8pPr marL="3198706" indent="0">
              <a:buNone/>
              <a:defRPr sz="900"/>
            </a:lvl8pPr>
            <a:lvl9pPr marL="365566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559EB-8D5B-4000-9AE7-5C9576403F45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8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5"/>
            <a:ext cx="82296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136D6E0-9BF5-41F2-B19B-C023CA9B248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pic>
        <p:nvPicPr>
          <p:cNvPr id="1031" name="Picture 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2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7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>
          <a:xfrm>
            <a:off x="7452320" y="6525344"/>
            <a:ext cx="2895600" cy="476250"/>
          </a:xfrm>
          <a:prstGeom prst="rect">
            <a:avLst/>
          </a:prstGeom>
          <a:ln/>
        </p:spPr>
        <p:txBody>
          <a:bodyPr lIns="91408" tIns="45704" rIns="91408" bIns="45704"/>
          <a:lstStyle>
            <a:lvl1pPr>
              <a:defRPr/>
            </a:lvl1pPr>
          </a:lstStyle>
          <a:p>
            <a:pPr algn="ctr" defTabSz="914077" eaLnBrk="1" hangingPunct="1">
              <a:defRPr/>
            </a:pPr>
            <a:fld id="{45A94D99-1BC3-4C0B-9298-4D335120F269}" type="slidenum">
              <a:rPr lang="en-US" altLang="zh-TW" sz="2000" smtClean="0">
                <a:solidFill>
                  <a:prstClr val="black"/>
                </a:solidFill>
                <a:latin typeface="Calibri" pitchFamily="34" charset="0"/>
                <a:ea typeface="新細明體" pitchFamily="18" charset="-120"/>
              </a:rPr>
              <a:pPr algn="ctr" defTabSz="914077" eaLnBrk="1" hangingPunct="1"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6105630"/>
            <a:ext cx="2588827" cy="4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3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38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5pPr>
      <a:lvl6pPr marL="457039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6pPr>
      <a:lvl7pPr marL="914077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7pPr>
      <a:lvl8pPr marL="1371116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8pPr>
      <a:lvl9pPr marL="1828155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597" indent="-22851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635" indent="-228519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674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713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750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790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829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2"/>
          <p:cNvSpPr>
            <a:spLocks noChangeArrowheads="1"/>
          </p:cNvSpPr>
          <p:nvPr/>
        </p:nvSpPr>
        <p:spPr bwMode="auto">
          <a:xfrm>
            <a:off x="179390" y="1341440"/>
            <a:ext cx="8785225" cy="5256212"/>
          </a:xfrm>
          <a:prstGeom prst="roundRect">
            <a:avLst>
              <a:gd name="adj" fmla="val 1958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prstShdw prst="shdw17" dist="17961" dir="13500000">
              <a:srgbClr val="1F3D99"/>
            </a:prstShdw>
          </a:effectLst>
        </p:spPr>
        <p:txBody>
          <a:bodyPr wrap="none" lIns="91408" tIns="45704" rIns="91408" bIns="45704" anchor="ctr"/>
          <a:lstStyle/>
          <a:p>
            <a:endParaRPr kumimoji="0" lang="zh-TW" altLang="en-US" sz="1800">
              <a:solidFill>
                <a:prstClr val="black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5"/>
            <a:ext cx="82296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136D6E0-9BF5-41F2-B19B-C023CA9B2483}" type="datetime1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2017/10/30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pic>
        <p:nvPicPr>
          <p:cNvPr id="1031" name="Picture 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2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7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>
          <a:xfrm>
            <a:off x="7452320" y="6525344"/>
            <a:ext cx="2895600" cy="476250"/>
          </a:xfrm>
          <a:prstGeom prst="rect">
            <a:avLst/>
          </a:prstGeom>
          <a:ln/>
        </p:spPr>
        <p:txBody>
          <a:bodyPr lIns="91408" tIns="45704" rIns="91408" bIns="45704"/>
          <a:lstStyle>
            <a:lvl1pPr>
              <a:defRPr/>
            </a:lvl1pPr>
          </a:lstStyle>
          <a:p>
            <a:pPr algn="ctr" defTabSz="914077" eaLnBrk="1" hangingPunct="1">
              <a:defRPr/>
            </a:pPr>
            <a:fld id="{45A94D99-1BC3-4C0B-9298-4D335120F269}" type="slidenum">
              <a:rPr lang="en-US" altLang="zh-TW" sz="2000" smtClean="0">
                <a:solidFill>
                  <a:prstClr val="black"/>
                </a:solidFill>
                <a:latin typeface="Calibri" pitchFamily="34" charset="0"/>
                <a:ea typeface="新細明體" pitchFamily="18" charset="-120"/>
              </a:rPr>
              <a:pPr algn="ctr" defTabSz="914077" eaLnBrk="1" hangingPunct="1">
                <a:defRPr/>
              </a:pPr>
              <a:t>‹#›</a:t>
            </a:fld>
            <a:endParaRPr lang="en-US" altLang="zh-TW" dirty="0">
              <a:solidFill>
                <a:prstClr val="black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6105630"/>
            <a:ext cx="2588827" cy="4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0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  <p:sldLayoutId id="2147484130" r:id="rId16"/>
    <p:sldLayoutId id="214748413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5pPr>
      <a:lvl6pPr marL="457039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6pPr>
      <a:lvl7pPr marL="914077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7pPr>
      <a:lvl8pPr marL="1371116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8pPr>
      <a:lvl9pPr marL="1828155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Georgia" pitchFamily="18" charset="0"/>
          <a:ea typeface="標楷體" pitchFamily="65" charset="-12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597" indent="-22851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635" indent="-228519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674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713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750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790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829" indent="-228519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-793" t="1176" r="-1"/>
          <a:stretch/>
        </p:blipFill>
        <p:spPr>
          <a:xfrm>
            <a:off x="-80988" y="-33601"/>
            <a:ext cx="9361040" cy="69127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280052" cy="2160240"/>
          </a:xfr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台灣雲端物聯網產業協會</a:t>
            </a:r>
            <a: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智慧照</a:t>
            </a: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護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SIG</a:t>
            </a: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籌組暨</a:t>
            </a:r>
            <a: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產業需求討論會議</a:t>
            </a:r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843808" y="55172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2017.10.30</a:t>
            </a:r>
            <a:endParaRPr lang="zh-TW" altLang="en-US" sz="1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70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0" y="63286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bg1"/>
                </a:solidFill>
                <a:latin typeface="+mn-lt"/>
                <a:ea typeface="+mn-ea"/>
                <a:cs typeface="+mj-cs"/>
              </a:rPr>
              <a:t>議程</a:t>
            </a:r>
            <a:endParaRPr lang="zh-TW" altLang="en-US" sz="4400" b="1" dirty="0">
              <a:solidFill>
                <a:schemeClr val="bg1"/>
              </a:solidFill>
              <a:latin typeface="+mn-lt"/>
              <a:ea typeface="+mn-ea"/>
              <a:cs typeface="+mj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006763"/>
              </p:ext>
            </p:extLst>
          </p:nvPr>
        </p:nvGraphicFramePr>
        <p:xfrm>
          <a:off x="397260" y="1628800"/>
          <a:ext cx="8423212" cy="4464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905">
                  <a:extLst>
                    <a:ext uri="{9D8B030D-6E8A-4147-A177-3AD203B41FA5}">
                      <a16:colId xmlns:a16="http://schemas.microsoft.com/office/drawing/2014/main" xmlns="" val="1942149731"/>
                    </a:ext>
                  </a:extLst>
                </a:gridCol>
                <a:gridCol w="3571138">
                  <a:extLst>
                    <a:ext uri="{9D8B030D-6E8A-4147-A177-3AD203B41FA5}">
                      <a16:colId xmlns:a16="http://schemas.microsoft.com/office/drawing/2014/main" xmlns="" val="2691873958"/>
                    </a:ext>
                  </a:extLst>
                </a:gridCol>
                <a:gridCol w="3345169">
                  <a:extLst>
                    <a:ext uri="{9D8B030D-6E8A-4147-A177-3AD203B41FA5}">
                      <a16:colId xmlns:a16="http://schemas.microsoft.com/office/drawing/2014/main" xmlns="" val="1242218027"/>
                    </a:ext>
                  </a:extLst>
                </a:gridCol>
              </a:tblGrid>
              <a:tr h="371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時間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919" marR="579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議程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919" marR="5791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主持人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919" marR="579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654137739"/>
                  </a:ext>
                </a:extLst>
              </a:tr>
              <a:tr h="334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09:00~09:30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919" marR="579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報到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919" marR="579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1267972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marL="0" algn="ctr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09:30~09:35</a:t>
                      </a:r>
                      <a:endParaRPr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主席致詞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台灣</a:t>
                      </a:r>
                      <a:r>
                        <a:rPr lang="zh-TW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雲協</a:t>
                      </a:r>
                      <a:r>
                        <a:rPr lang="zh-TW" altLang="en-US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徐</a:t>
                      </a: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爵民 理事長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66070043"/>
                  </a:ext>
                </a:extLst>
              </a:tr>
              <a:tr h="669248">
                <a:tc>
                  <a:txBody>
                    <a:bodyPr/>
                    <a:lstStyle/>
                    <a:p>
                      <a:pPr marL="0" algn="ctr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09:35~10:00</a:t>
                      </a:r>
                      <a:endParaRPr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台灣智慧照護產業政策之現況與未來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衛福</a:t>
                      </a:r>
                      <a:r>
                        <a:rPr lang="zh-TW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部</a:t>
                      </a:r>
                      <a:r>
                        <a:rPr lang="zh-TW" altLang="en-US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王</a:t>
                      </a: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宗曦 主任秘書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524463720"/>
                  </a:ext>
                </a:extLst>
              </a:tr>
              <a:tr h="492453">
                <a:tc>
                  <a:txBody>
                    <a:bodyPr/>
                    <a:lstStyle/>
                    <a:p>
                      <a:pPr marL="0" algn="ctr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10:00~10:25</a:t>
                      </a:r>
                      <a:endParaRPr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智慧健康照護產業趨勢與未來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工研院</a:t>
                      </a:r>
                      <a:r>
                        <a:rPr lang="en-US" altLang="zh-TW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IEK</a:t>
                      </a:r>
                      <a:r>
                        <a:rPr lang="zh-TW" altLang="en-US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zh-TW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黃裕斌 </a:t>
                      </a: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研究員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971262425"/>
                  </a:ext>
                </a:extLst>
              </a:tr>
              <a:tr h="330325">
                <a:tc>
                  <a:txBody>
                    <a:bodyPr/>
                    <a:lstStyle/>
                    <a:p>
                      <a:pPr marL="0" algn="ctr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10:25~10:40</a:t>
                      </a:r>
                      <a:endParaRPr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Networking Time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919" marR="579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3156358"/>
                  </a:ext>
                </a:extLst>
              </a:tr>
              <a:tr h="669248">
                <a:tc>
                  <a:txBody>
                    <a:bodyPr/>
                    <a:lstStyle/>
                    <a:p>
                      <a:pPr marL="0" algn="ctr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10:40~10:50</a:t>
                      </a:r>
                      <a:endParaRPr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智慧照</a:t>
                      </a:r>
                      <a:r>
                        <a:rPr lang="zh-TW" sz="1800" kern="100" dirty="0" smtClean="0">
                          <a:effectLst/>
                        </a:rPr>
                        <a:t>護</a:t>
                      </a:r>
                      <a:r>
                        <a:rPr lang="en-US" sz="1800" kern="100" dirty="0" smtClean="0">
                          <a:effectLst/>
                        </a:rPr>
                        <a:t>SIG</a:t>
                      </a:r>
                      <a:endParaRPr lang="zh-TW" sz="1800" kern="1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運作機制、推動目的與規劃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919" marR="57919" marT="0" marB="0" anchor="ctr"/>
                </a:tc>
                <a:tc>
                  <a:txBody>
                    <a:bodyPr/>
                    <a:lstStyle/>
                    <a:p>
                      <a:pPr marL="0" algn="l" defTabSz="914077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台</a:t>
                      </a:r>
                      <a:r>
                        <a:rPr lang="zh-TW" altLang="en-US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灣</a:t>
                      </a:r>
                      <a:r>
                        <a:rPr lang="zh-TW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雲協</a:t>
                      </a:r>
                      <a:r>
                        <a:rPr lang="zh-TW" altLang="en-US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sz="18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徐銘宏執</a:t>
                      </a: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秘</a:t>
                      </a:r>
                    </a:p>
                  </a:txBody>
                  <a:tcPr marL="57919" marR="579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948621192"/>
                  </a:ext>
                </a:extLst>
              </a:tr>
              <a:tr h="662102">
                <a:tc>
                  <a:txBody>
                    <a:bodyPr/>
                    <a:lstStyle/>
                    <a:p>
                      <a:pPr marL="0" algn="ctr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10:50~11:30</a:t>
                      </a:r>
                      <a:endParaRPr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智慧照護</a:t>
                      </a:r>
                      <a:r>
                        <a:rPr lang="en-US" sz="1800" kern="100" dirty="0" smtClean="0">
                          <a:effectLst/>
                        </a:rPr>
                        <a:t>SIG</a:t>
                      </a:r>
                      <a:r>
                        <a:rPr lang="zh-TW" sz="1800" kern="100" dirty="0" smtClean="0">
                          <a:effectLst/>
                        </a:rPr>
                        <a:t>產業</a:t>
                      </a:r>
                      <a:r>
                        <a:rPr lang="zh-TW" sz="1800" kern="100" dirty="0">
                          <a:effectLst/>
                        </a:rPr>
                        <a:t>需求探討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919" marR="5791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台灣雲協應用服務委員會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馬宏燦 </a:t>
                      </a:r>
                      <a:r>
                        <a:rPr lang="zh-TW" altLang="en-US" sz="1800" kern="100" dirty="0" smtClean="0">
                          <a:effectLst/>
                        </a:rPr>
                        <a:t>主任委員</a:t>
                      </a:r>
                      <a:endParaRPr lang="zh-TW" sz="1800" kern="100" dirty="0">
                        <a:effectLst/>
                      </a:endParaRPr>
                    </a:p>
                  </a:txBody>
                  <a:tcPr marL="57919" marR="5791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137472939"/>
                  </a:ext>
                </a:extLst>
              </a:tr>
              <a:tr h="442239">
                <a:tc>
                  <a:txBody>
                    <a:bodyPr/>
                    <a:lstStyle/>
                    <a:p>
                      <a:pPr marL="0" algn="ctr" defTabSz="91407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11:30~11:40</a:t>
                      </a:r>
                      <a:endParaRPr lang="zh-TW" sz="16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總結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919" marR="579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台灣</a:t>
                      </a:r>
                      <a:r>
                        <a:rPr lang="zh-TW" altLang="en-US" sz="1800" kern="100" dirty="0" smtClean="0">
                          <a:effectLst/>
                        </a:rPr>
                        <a:t>雲協    </a:t>
                      </a:r>
                      <a:r>
                        <a:rPr lang="zh-TW" sz="1800" kern="100" dirty="0" smtClean="0">
                          <a:effectLst/>
                        </a:rPr>
                        <a:t>徐</a:t>
                      </a:r>
                      <a:r>
                        <a:rPr lang="zh-TW" sz="1800" kern="100" dirty="0">
                          <a:effectLst/>
                        </a:rPr>
                        <a:t>爵</a:t>
                      </a:r>
                      <a:r>
                        <a:rPr lang="zh-TW" sz="1800" kern="100" dirty="0" smtClean="0">
                          <a:effectLst/>
                        </a:rPr>
                        <a:t>民理事長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919" marR="579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1832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0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索取簡報請</a:t>
            </a:r>
            <a:r>
              <a:rPr lang="en-US" altLang="zh-TW" dirty="0" smtClean="0">
                <a:solidFill>
                  <a:schemeClr val="tx1"/>
                </a:solidFill>
              </a:rPr>
              <a:t>Mail</a:t>
            </a:r>
            <a:r>
              <a:rPr lang="en-US" altLang="zh-TW" dirty="0">
                <a:solidFill>
                  <a:schemeClr val="tx1"/>
                </a:solidFill>
              </a:rPr>
              <a:t/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/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聯絡資料！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謝謝</a:t>
            </a:r>
            <a:r>
              <a:rPr lang="zh-TW" altLang="en-US" dirty="0">
                <a:solidFill>
                  <a:schemeClr val="tx1"/>
                </a:solidFill>
              </a:rPr>
              <a:t>！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722313" y="2276872"/>
            <a:ext cx="7772400" cy="1500187"/>
          </a:xfrm>
        </p:spPr>
        <p:txBody>
          <a:bodyPr/>
          <a:lstStyle/>
          <a:p>
            <a:pPr algn="ctr"/>
            <a:r>
              <a:rPr lang="en-US" altLang="zh-TW" sz="4800" dirty="0" smtClean="0"/>
              <a:t>Service@twcloud.org.tw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19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Georg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Georg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9149</TotalTime>
  <Words>107</Words>
  <Application>Microsoft Office PowerPoint</Application>
  <PresentationFormat>如螢幕大小 (4:3)</PresentationFormat>
  <Paragraphs>32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微軟正黑體</vt:lpstr>
      <vt:lpstr>新細明體</vt:lpstr>
      <vt:lpstr>標楷體</vt:lpstr>
      <vt:lpstr>Arial</vt:lpstr>
      <vt:lpstr>Calibri</vt:lpstr>
      <vt:lpstr>Georgia</vt:lpstr>
      <vt:lpstr>Times New Roman</vt:lpstr>
      <vt:lpstr>2_預設簡報設計</vt:lpstr>
      <vt:lpstr>5_預設簡報設計</vt:lpstr>
      <vt:lpstr>台灣雲端物聯網產業協會  智慧照護SIG籌組暨 產業需求討論會議</vt:lpstr>
      <vt:lpstr>PowerPoint 簡報</vt:lpstr>
      <vt:lpstr>索取簡報請Mail    聯絡資料！ 謝謝！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A10418</cp:lastModifiedBy>
  <cp:revision>947</cp:revision>
  <cp:lastPrinted>2016-07-06T00:42:26Z</cp:lastPrinted>
  <dcterms:created xsi:type="dcterms:W3CDTF">2015-11-24T05:10:22Z</dcterms:created>
  <dcterms:modified xsi:type="dcterms:W3CDTF">2017-10-30T07:19:40Z</dcterms:modified>
</cp:coreProperties>
</file>